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sldIdLst>
    <p:sldId id="256" r:id="rId2"/>
    <p:sldId id="301" r:id="rId3"/>
    <p:sldId id="257" r:id="rId4"/>
    <p:sldId id="258" r:id="rId5"/>
    <p:sldId id="271" r:id="rId6"/>
    <p:sldId id="260" r:id="rId7"/>
    <p:sldId id="259" r:id="rId8"/>
    <p:sldId id="261" r:id="rId9"/>
    <p:sldId id="262" r:id="rId10"/>
    <p:sldId id="266" r:id="rId11"/>
    <p:sldId id="265" r:id="rId12"/>
    <p:sldId id="263" r:id="rId13"/>
    <p:sldId id="264" r:id="rId14"/>
    <p:sldId id="285" r:id="rId15"/>
    <p:sldId id="286" r:id="rId16"/>
    <p:sldId id="287" r:id="rId17"/>
    <p:sldId id="288" r:id="rId18"/>
    <p:sldId id="290" r:id="rId19"/>
    <p:sldId id="289" r:id="rId20"/>
    <p:sldId id="272" r:id="rId21"/>
    <p:sldId id="273" r:id="rId22"/>
    <p:sldId id="292" r:id="rId23"/>
    <p:sldId id="291" r:id="rId24"/>
    <p:sldId id="293" r:id="rId25"/>
    <p:sldId id="267" r:id="rId26"/>
    <p:sldId id="275" r:id="rId27"/>
    <p:sldId id="294" r:id="rId28"/>
    <p:sldId id="274" r:id="rId29"/>
    <p:sldId id="295" r:id="rId30"/>
    <p:sldId id="296" r:id="rId31"/>
    <p:sldId id="276" r:id="rId32"/>
    <p:sldId id="277" r:id="rId33"/>
    <p:sldId id="278" r:id="rId34"/>
    <p:sldId id="279" r:id="rId35"/>
    <p:sldId id="280" r:id="rId36"/>
    <p:sldId id="282" r:id="rId37"/>
    <p:sldId id="297" r:id="rId38"/>
    <p:sldId id="298" r:id="rId39"/>
    <p:sldId id="283" r:id="rId40"/>
    <p:sldId id="299" r:id="rId41"/>
    <p:sldId id="302" r:id="rId42"/>
    <p:sldId id="300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284" r:id="rId83"/>
    <p:sldId id="281" r:id="rId84"/>
  </p:sldIdLst>
  <p:sldSz cx="12192000" cy="68580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7A686-C91E-4F0B-904F-020573FA364E}" type="datetimeFigureOut">
              <a:rPr lang="es-CO" smtClean="0"/>
              <a:t>28/06/2023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8B21-4461-4F5D-8673-EFD994676F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5967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98B21-4461-4F5D-8673-EFD994676F2A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395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-gobiern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1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28/06/2023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7830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28/06/2023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22066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A91D14-89CC-65C3-996C-47E49AAFA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D96645-9B22-EC9C-68BB-683E8A90D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C6DD62-3A6C-F944-43DF-5A349ABD3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28/06/2023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B48C89-55B0-DD10-6C72-68B8BAA2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E34CE4-1436-BE9E-7A43-F55086B8C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1613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n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50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na+textu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49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nterna-con-franj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90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na-naranj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ier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73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28/06/2023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39194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s-ES" dirty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28/06/2023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63475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21514-3ADC-4C5B-88B3-0852550AFE80}" type="datetimeFigureOut">
              <a:rPr lang="es-CO" smtClean="0"/>
              <a:t>28/06/2023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03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eGGUGxm6rJEaXq2TZnhsOwTzOtEz0_4XfpQU4EXthQryyQPQ/viewform?vc=0&amp;c=0&amp;w=1&amp;flr=0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microsoft.com/office/2007/relationships/hdphoto" Target="../media/hdphoto2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s://github.com/srodriguezrobayo/Proyecto.git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3.png"/><Relationship Id="rId4" Type="http://schemas.openxmlformats.org/officeDocument/2006/relationships/image" Target="../media/image112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201B305-B5E1-7708-867F-E73B849F8052}"/>
              </a:ext>
            </a:extLst>
          </p:cNvPr>
          <p:cNvSpPr txBox="1"/>
          <p:nvPr/>
        </p:nvSpPr>
        <p:spPr>
          <a:xfrm>
            <a:off x="0" y="0"/>
            <a:ext cx="62417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Título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CFE179F-7D13-92D3-9A7C-F97E3E24FBCB}"/>
              </a:ext>
            </a:extLst>
          </p:cNvPr>
          <p:cNvSpPr txBox="1"/>
          <p:nvPr/>
        </p:nvSpPr>
        <p:spPr>
          <a:xfrm>
            <a:off x="0" y="1459230"/>
            <a:ext cx="12192000" cy="39395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500" b="1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Sistema de Reservas Para Actividades Recreativas</a:t>
            </a:r>
          </a:p>
          <a:p>
            <a:pPr algn="ctr"/>
            <a:r>
              <a:rPr lang="es-CO" sz="2500" b="1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Reserve shoot</a:t>
            </a:r>
            <a:endParaRPr lang="es-CO" sz="25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s-CO" sz="25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s-CO" sz="25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s-CO" sz="25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Sergio David	Rodriguez Robayo</a:t>
            </a: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Daniel Alberto Rodriguez Pineda</a:t>
            </a: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Sneyder Vergel Alvarado</a:t>
            </a: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Jeiron David	Martínez Acevedo</a:t>
            </a: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Jair Andrés Carrillo Gelvez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51420DB-5F07-FB59-50C6-253B1753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2280500"/>
            <a:ext cx="2196226" cy="11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59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AB609A-8B53-0093-2B53-3EBB94EE50A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BPMN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FAC32D57-2E38-7BF7-0DE1-62E0B3CE6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14" y="1443037"/>
            <a:ext cx="7294908" cy="51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AB609A-8B53-0093-2B53-3EBB94EE50A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BPMN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27C515C-A747-92BF-88C9-7F95F3E7F8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8"/>
          <a:stretch/>
        </p:blipFill>
        <p:spPr>
          <a:xfrm>
            <a:off x="516835" y="1541480"/>
            <a:ext cx="10548730" cy="53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7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AB609A-8B53-0093-2B53-3EBB94EE50A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BPMN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1C45D443-5FCD-191C-6DFE-4F2BF878F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0836"/>
            <a:ext cx="12192000" cy="54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80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7C20DDA-B104-8BCF-847C-C4E2047AD4B0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Encuesta 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BDDB744-C3CE-E561-5700-DB046F4C19CF}"/>
              </a:ext>
            </a:extLst>
          </p:cNvPr>
          <p:cNvSpPr txBox="1"/>
          <p:nvPr/>
        </p:nvSpPr>
        <p:spPr>
          <a:xfrm>
            <a:off x="0" y="1401254"/>
            <a:ext cx="12191999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hlinkClick r:id="rId2"/>
              </a:rPr>
              <a:t>https://docs.google.com/forms/d/e/1FAIpQLSeGGUGxm6rJEaXq2TZnhsOwTzOtEz0_4XfpQU4EXthQryyQPQ/viewform?vc=0&amp;c=0&amp;w=1&amp;flr=0</a:t>
            </a:r>
            <a:endParaRPr lang="es-CO" sz="25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37150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7C20DDA-B104-8BCF-847C-C4E2047AD4B0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Encuesta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Gráfico de respuestas de formularios. Título de la pregunta: ¿Que tan bueno le parece a usted como usuario el sistema de reservas?. Número de respuestas: 15 respuestas.">
            <a:extLst>
              <a:ext uri="{FF2B5EF4-FFF2-40B4-BE49-F238E27FC236}">
                <a16:creationId xmlns:a16="http://schemas.microsoft.com/office/drawing/2014/main" id="{1D227B4E-1E38-F3B7-DDAF-60F10E604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" t="8235" r="23995" b="9422"/>
          <a:stretch/>
        </p:blipFill>
        <p:spPr bwMode="auto">
          <a:xfrm>
            <a:off x="0" y="1434905"/>
            <a:ext cx="6096000" cy="268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ráfico de respuestas de formularios. Título de la pregunta: ¿Usted considera que se deberia ahorrar mas tiempo para realizar una reserva?. Número de respuestas: 15 respuestas.">
            <a:extLst>
              <a:ext uri="{FF2B5EF4-FFF2-40B4-BE49-F238E27FC236}">
                <a16:creationId xmlns:a16="http://schemas.microsoft.com/office/drawing/2014/main" id="{E305CBBE-6745-7DB8-237A-4FF63B286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t="7235" r="6629" b="10022"/>
          <a:stretch/>
        </p:blipFill>
        <p:spPr bwMode="auto">
          <a:xfrm>
            <a:off x="6095995" y="1413805"/>
            <a:ext cx="6096001" cy="270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Gráfico de respuestas de formularios. Título de la pregunta: ¿Usted como usuario considera la implementacion de nuevos sistemas imnovadores para este proyecto?. Número de respuestas: 15 respuestas.">
            <a:extLst>
              <a:ext uri="{FF2B5EF4-FFF2-40B4-BE49-F238E27FC236}">
                <a16:creationId xmlns:a16="http://schemas.microsoft.com/office/drawing/2014/main" id="{684938C7-84AB-BB43-7134-35DC988B4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7006" r="4743" b="9540"/>
          <a:stretch/>
        </p:blipFill>
        <p:spPr bwMode="auto">
          <a:xfrm>
            <a:off x="1" y="4121831"/>
            <a:ext cx="6095992" cy="278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ráfico de respuestas de formularios. Título de la pregunta: ¿Que es lo que mas le gusta de nuestro de sistema de reservas?. Número de respuestas: 15 respuestas.">
            <a:extLst>
              <a:ext uri="{FF2B5EF4-FFF2-40B4-BE49-F238E27FC236}">
                <a16:creationId xmlns:a16="http://schemas.microsoft.com/office/drawing/2014/main" id="{A07DA408-A3D0-B1FC-9D18-88769F18E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" t="6497" b="10802"/>
          <a:stretch/>
        </p:blipFill>
        <p:spPr bwMode="auto">
          <a:xfrm>
            <a:off x="6095993" y="4121831"/>
            <a:ext cx="6096001" cy="278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781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D64E8C-0C12-D4F9-E8C1-85AB0D6A5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85" t="24416" r="21193" b="17108"/>
          <a:stretch/>
        </p:blipFill>
        <p:spPr>
          <a:xfrm>
            <a:off x="2067950" y="1434905"/>
            <a:ext cx="9354766" cy="51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93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7C57BDE-2704-9264-9449-FBDB8E1E2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1" t="25424" r="20961" b="9519"/>
          <a:stretch/>
        </p:blipFill>
        <p:spPr>
          <a:xfrm>
            <a:off x="1603716" y="1491175"/>
            <a:ext cx="8485348" cy="523318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9C2D8AB-465C-FF20-4314-2D83DE2BB6FE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958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436FBA-1986-0185-2D19-A2D17C3D2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46" t="22550" r="21308" b="10545"/>
          <a:stretch/>
        </p:blipFill>
        <p:spPr>
          <a:xfrm>
            <a:off x="2307100" y="1420837"/>
            <a:ext cx="8510955" cy="544033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9B6202F-8BFF-4944-3295-AF4C26146AEB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72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B6202F-8BFF-4944-3295-AF4C26146AEB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677E558-EC39-7D40-EBA0-FEFB7AF30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2" t="22550" r="25461" b="17933"/>
          <a:stretch/>
        </p:blipFill>
        <p:spPr>
          <a:xfrm>
            <a:off x="2268976" y="1559064"/>
            <a:ext cx="8131126" cy="529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1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692FA7-221B-B425-54B7-B7775499B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9" t="21730" r="24654" b="8288"/>
          <a:stretch/>
        </p:blipFill>
        <p:spPr>
          <a:xfrm>
            <a:off x="2851665" y="1434905"/>
            <a:ext cx="7178600" cy="543628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C79A600-DA28-4910-6EDC-C8FC359D9C8F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057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543F1B9-87C7-43DA-43EC-F829BCAF01E4}"/>
              </a:ext>
            </a:extLst>
          </p:cNvPr>
          <p:cNvSpPr txBox="1"/>
          <p:nvPr/>
        </p:nvSpPr>
        <p:spPr>
          <a:xfrm>
            <a:off x="6780628" y="1814732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</a:rPr>
              <a:t>Segundo trimestre</a:t>
            </a:r>
            <a:endParaRPr lang="es-CO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13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A83E4B7-DC47-17E8-9E77-27F1193C1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9" t="22140" r="23385" b="8903"/>
          <a:stretch/>
        </p:blipFill>
        <p:spPr>
          <a:xfrm>
            <a:off x="2293033" y="1406769"/>
            <a:ext cx="7287065" cy="545123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345561-0ECD-B0AA-1184-0CBF93B2441D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371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A3786C-255F-3DB8-ADE1-CDD1DD7508CB}"/>
              </a:ext>
            </a:extLst>
          </p:cNvPr>
          <p:cNvSpPr txBox="1"/>
          <p:nvPr/>
        </p:nvSpPr>
        <p:spPr>
          <a:xfrm>
            <a:off x="0" y="0"/>
            <a:ext cx="11352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no funcionales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E0A6D6-83CD-89A8-06E1-F478843CA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85" t="26245" r="28923" b="22243"/>
          <a:stretch/>
        </p:blipFill>
        <p:spPr>
          <a:xfrm>
            <a:off x="1688122" y="1434906"/>
            <a:ext cx="8555959" cy="542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0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A3786C-255F-3DB8-ADE1-CDD1DD7508CB}"/>
              </a:ext>
            </a:extLst>
          </p:cNvPr>
          <p:cNvSpPr txBox="1"/>
          <p:nvPr/>
        </p:nvSpPr>
        <p:spPr>
          <a:xfrm>
            <a:off x="0" y="0"/>
            <a:ext cx="11352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no funcionales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0C3ED4-0F98-BE1B-CEF0-CFD2FBFFC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85" t="44100" r="26153" b="9519"/>
          <a:stretch/>
        </p:blipFill>
        <p:spPr>
          <a:xfrm>
            <a:off x="1252617" y="1420837"/>
            <a:ext cx="9791707" cy="54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66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A3786C-255F-3DB8-ADE1-CDD1DD7508CB}"/>
              </a:ext>
            </a:extLst>
          </p:cNvPr>
          <p:cNvSpPr txBox="1"/>
          <p:nvPr/>
        </p:nvSpPr>
        <p:spPr>
          <a:xfrm>
            <a:off x="0" y="0"/>
            <a:ext cx="11352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no funcionales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B7B6F5-F69C-35DC-337D-83E1B5B47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3" t="25630" r="26615" b="9312"/>
          <a:stretch/>
        </p:blipFill>
        <p:spPr>
          <a:xfrm>
            <a:off x="2528108" y="1434905"/>
            <a:ext cx="7361480" cy="542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06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A3786C-255F-3DB8-ADE1-CDD1DD7508CB}"/>
              </a:ext>
            </a:extLst>
          </p:cNvPr>
          <p:cNvSpPr txBox="1"/>
          <p:nvPr/>
        </p:nvSpPr>
        <p:spPr>
          <a:xfrm>
            <a:off x="0" y="0"/>
            <a:ext cx="11352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no funcionales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C8EE6C-09F7-8E13-C82A-4BA87F73A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2" t="35480" r="28808" b="15881"/>
          <a:stretch/>
        </p:blipFill>
        <p:spPr>
          <a:xfrm>
            <a:off x="1816261" y="1477108"/>
            <a:ext cx="8559478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12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8E97563-23BA-6694-3001-32CD21361B61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5" descr="Diagrama&#10;&#10;Descripción generada automáticamente">
            <a:extLst>
              <a:ext uri="{FF2B5EF4-FFF2-40B4-BE49-F238E27FC236}">
                <a16:creationId xmlns:a16="http://schemas.microsoft.com/office/drawing/2014/main" id="{C887DDEF-9DC5-ABB8-815D-3367A1DF4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97" t="15100" r="22703" b="27350"/>
          <a:stretch/>
        </p:blipFill>
        <p:spPr>
          <a:xfrm>
            <a:off x="1561382" y="1564393"/>
            <a:ext cx="8725338" cy="530012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4DA742E-9552-6F25-0DD5-C9D6FB9D292B}"/>
              </a:ext>
            </a:extLst>
          </p:cNvPr>
          <p:cNvSpPr txBox="1"/>
          <p:nvPr/>
        </p:nvSpPr>
        <p:spPr>
          <a:xfrm>
            <a:off x="0" y="0"/>
            <a:ext cx="6334538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 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51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F9104F-1518-F273-3883-CE12446F5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77" t="24398" r="30885" b="9108"/>
          <a:stretch/>
        </p:blipFill>
        <p:spPr>
          <a:xfrm>
            <a:off x="3249635" y="1434904"/>
            <a:ext cx="5767755" cy="53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96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47F934-205A-7F8E-1DD8-F03D8CA33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2" t="30965" r="28577" b="19986"/>
          <a:stretch/>
        </p:blipFill>
        <p:spPr>
          <a:xfrm>
            <a:off x="1983544" y="1448973"/>
            <a:ext cx="8577497" cy="54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70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777069-C393-46DB-6CD2-09D718C8F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4" t="22756" r="30770" b="20807"/>
          <a:stretch/>
        </p:blipFill>
        <p:spPr>
          <a:xfrm>
            <a:off x="3038621" y="1392702"/>
            <a:ext cx="6816718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38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A0EF24-32C0-419F-CB5F-35CC046B8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23" t="24398" r="30769" b="16907"/>
          <a:stretch/>
        </p:blipFill>
        <p:spPr>
          <a:xfrm>
            <a:off x="2968284" y="1411887"/>
            <a:ext cx="6569611" cy="544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1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93AD08C-9C91-B50A-0435-8D7BA0EF9DAA}"/>
              </a:ext>
            </a:extLst>
          </p:cNvPr>
          <p:cNvSpPr txBox="1"/>
          <p:nvPr/>
        </p:nvSpPr>
        <p:spPr>
          <a:xfrm>
            <a:off x="0" y="0"/>
            <a:ext cx="62417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Objetivo general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C72D72-81E4-6BCB-5BC6-D85E2A2DA6FE}"/>
              </a:ext>
            </a:extLst>
          </p:cNvPr>
          <p:cNvSpPr txBox="1"/>
          <p:nvPr/>
        </p:nvSpPr>
        <p:spPr>
          <a:xfrm>
            <a:off x="0" y="1384727"/>
            <a:ext cx="12192000" cy="38136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MX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Desarrollar un sistema de información web con enfoque en reservas para actividades recreativas , se quiere una usabilidad para cualquier usuario donde su funcionamiento sea sencillo, efectivo y rápido para el público que sea necesario un sistema innovador para la comunidad que desee usarla.</a:t>
            </a:r>
          </a:p>
        </p:txBody>
      </p:sp>
    </p:spTree>
    <p:extLst>
      <p:ext uri="{BB962C8B-B14F-4D97-AF65-F5344CB8AC3E}">
        <p14:creationId xmlns:p14="http://schemas.microsoft.com/office/powerpoint/2010/main" val="2499361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B5449DA-3F0E-1713-6BA6-5B430D10F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92" t="28092" r="30192" b="19780"/>
          <a:stretch/>
        </p:blipFill>
        <p:spPr>
          <a:xfrm>
            <a:off x="2461846" y="1463040"/>
            <a:ext cx="74764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93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2381B7-0727-74F9-5252-615096623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9"/>
          <a:stretch/>
        </p:blipFill>
        <p:spPr>
          <a:xfrm>
            <a:off x="0" y="1422511"/>
            <a:ext cx="12192000" cy="543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65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9B5FF3-19DD-8D51-76C8-3FFC7D65D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9"/>
          <a:stretch/>
        </p:blipFill>
        <p:spPr>
          <a:xfrm>
            <a:off x="0" y="1392702"/>
            <a:ext cx="12192000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60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FB54570-5B42-F314-76B7-27E428904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30"/>
          <a:stretch/>
        </p:blipFill>
        <p:spPr>
          <a:xfrm>
            <a:off x="0" y="1392702"/>
            <a:ext cx="6096000" cy="546529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B6DEA6-2DA6-E32C-2CBB-5F334AB23E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19"/>
          <a:stretch/>
        </p:blipFill>
        <p:spPr>
          <a:xfrm>
            <a:off x="6096000" y="1392702"/>
            <a:ext cx="6096000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2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25D5BC-7D8A-5833-2D77-C8A9B18C2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9"/>
          <a:stretch/>
        </p:blipFill>
        <p:spPr>
          <a:xfrm>
            <a:off x="0" y="1420837"/>
            <a:ext cx="12192000" cy="54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32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99D3BC-7A56-F54E-C04D-C78598DB1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24"/>
          <a:stretch/>
        </p:blipFill>
        <p:spPr>
          <a:xfrm>
            <a:off x="0" y="1392702"/>
            <a:ext cx="12192000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37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5C3A49-0A44-CE4E-42DB-B63B5AB0E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7" t="22394" r="26693" b="18145"/>
          <a:stretch/>
        </p:blipFill>
        <p:spPr>
          <a:xfrm>
            <a:off x="1322614" y="1490562"/>
            <a:ext cx="9546771" cy="53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7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C03CA9-981C-C14B-CBAD-010C301A2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3" t="21008" r="26201" b="6954"/>
          <a:stretch/>
        </p:blipFill>
        <p:spPr>
          <a:xfrm>
            <a:off x="1208314" y="1419367"/>
            <a:ext cx="9775371" cy="543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55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AB55075E-843F-6906-94AA-B49E34940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29" y="2145489"/>
            <a:ext cx="12205929" cy="256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25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II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F67005-3E22-346E-9EEA-28B10CDC6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8" t="22939" r="21620" b="25867"/>
          <a:stretch/>
        </p:blipFill>
        <p:spPr>
          <a:xfrm>
            <a:off x="1597354" y="1380398"/>
            <a:ext cx="9742714" cy="54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7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62208D-03B6-4151-E05F-9E8A9B846917}"/>
              </a:ext>
            </a:extLst>
          </p:cNvPr>
          <p:cNvSpPr txBox="1"/>
          <p:nvPr/>
        </p:nvSpPr>
        <p:spPr>
          <a:xfrm>
            <a:off x="0" y="0"/>
            <a:ext cx="1178268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000" b="1" dirty="0">
                <a:solidFill>
                  <a:schemeClr val="bg1"/>
                </a:solidFill>
              </a:rPr>
              <a:t>Objetivos específicos del sistema</a:t>
            </a:r>
            <a:endParaRPr lang="es-CO" sz="6000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F3869D-DB37-F292-AF33-2BB42C6FE9D2}"/>
              </a:ext>
            </a:extLst>
          </p:cNvPr>
          <p:cNvSpPr txBox="1"/>
          <p:nvPr/>
        </p:nvSpPr>
        <p:spPr>
          <a:xfrm>
            <a:off x="0" y="1435200"/>
            <a:ext cx="12192000" cy="45901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Disminuir el tiempo general de la planeación y  la reserva para actividades con enfoque recreativo.</a:t>
            </a:r>
            <a:endParaRPr lang="es-MX" sz="2500" b="0" i="0" dirty="0">
              <a:solidFill>
                <a:srgbClr val="FF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Funcionar como un sistema de conexión entre el cliente y la empresa y que existan gran variedad de empresas.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Conocer que es lo más necesario para los clientes cuando recurren a este servicio</a:t>
            </a:r>
            <a:r>
              <a:rPr lang="es-MX" sz="2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9128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II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B203ED-FC67-17F5-AC8F-8D97E2791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56" t="21403" r="31453" b="20291"/>
          <a:stretch/>
        </p:blipFill>
        <p:spPr>
          <a:xfrm>
            <a:off x="1305435" y="1471245"/>
            <a:ext cx="9581129" cy="538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26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543F1B9-87C7-43DA-43EC-F829BCAF01E4}"/>
              </a:ext>
            </a:extLst>
          </p:cNvPr>
          <p:cNvSpPr txBox="1"/>
          <p:nvPr/>
        </p:nvSpPr>
        <p:spPr>
          <a:xfrm>
            <a:off x="6780628" y="1814732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</a:rPr>
              <a:t>Tercer trimestre</a:t>
            </a:r>
            <a:endParaRPr lang="es-CO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127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54939A4-FE71-64B7-8A11-FCFC587FB83B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MER notación </a:t>
            </a:r>
            <a:r>
              <a:rPr lang="en-US" sz="6600" b="1" dirty="0">
                <a:solidFill>
                  <a:schemeClr val="bg1"/>
                </a:solidFill>
              </a:rPr>
              <a:t>crow’s foot</a:t>
            </a:r>
          </a:p>
        </p:txBody>
      </p:sp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94317EFF-AF06-813A-CC1B-E3A8ACB17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3762"/>
            <a:ext cx="12192000" cy="528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94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86489A-5366-EBC2-5A3A-EFECEAE26718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BBEC01-2D3D-6003-266D-C91FD4729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685" y="1407169"/>
            <a:ext cx="5152571" cy="347622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E8CBC0C-DE9E-5D8E-E5FA-5EB594B8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685" y="4883391"/>
            <a:ext cx="5152571" cy="14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03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62C522F-73F6-BC87-2898-24279D0782AE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2C74AF-4852-DD52-F1FD-BFA78695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71" y="1435650"/>
            <a:ext cx="5544457" cy="338633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7C7FB5A-7672-73B4-0499-19D5983D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770" y="4821980"/>
            <a:ext cx="5544457" cy="154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69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2890B78-1FEA-20FD-96CF-718BC2A48BB3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BFCD34-637E-C568-80B9-222FDA852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543" y="1428471"/>
            <a:ext cx="5588000" cy="373719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D097E75-9DCD-9D13-3B21-12E515914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92"/>
          <a:stretch/>
        </p:blipFill>
        <p:spPr>
          <a:xfrm>
            <a:off x="3091543" y="5165669"/>
            <a:ext cx="5588000" cy="169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06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3EDA53F-966A-3B54-C31F-149E1F240B00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B01A9F3-F34E-BF59-D9FB-AAE6353EF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711" y="1433008"/>
            <a:ext cx="5391203" cy="355990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A769E71-06B1-2CB4-3F3D-64F9117CB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711" y="4992914"/>
            <a:ext cx="5391203" cy="161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99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0057C5E-5B19-1DA7-E974-4AD8264244CA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E124DA4-24D3-BCE5-6C9F-E985146E0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854" y="1397096"/>
            <a:ext cx="5103070" cy="318941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A2C5603-3B65-2108-E6F4-CF8F22481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854" y="4586514"/>
            <a:ext cx="5103070" cy="137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85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B8E429D-1891-5265-5369-EB83637F1C4A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07B7CF-7D97-AF14-7679-65AAA2CDA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35" y="1415249"/>
            <a:ext cx="7542530" cy="341800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CEADF92-FB13-ACE6-0D77-81B11F0F6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04"/>
          <a:stretch/>
        </p:blipFill>
        <p:spPr>
          <a:xfrm>
            <a:off x="2324735" y="4822370"/>
            <a:ext cx="7466379" cy="203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6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9D1013-70EA-022D-2E14-0076BB07BBC5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CEE145-6F9F-2D2B-4386-C7C3179D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51" y="1430888"/>
            <a:ext cx="9894897" cy="296694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75FE855-2379-D4F3-9D44-A2763A2C5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33" y="4713143"/>
            <a:ext cx="7742932" cy="214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29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62208D-03B6-4151-E05F-9E8A9B846917}"/>
              </a:ext>
            </a:extLst>
          </p:cNvPr>
          <p:cNvSpPr txBox="1"/>
          <p:nvPr/>
        </p:nvSpPr>
        <p:spPr>
          <a:xfrm>
            <a:off x="0" y="0"/>
            <a:ext cx="11121325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</a:rPr>
              <a:t>Objetivos específicos del ciclo de vida del sistema</a:t>
            </a:r>
            <a:endParaRPr lang="es-MX" sz="44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F3869D-DB37-F292-AF33-2BB42C6FE9D2}"/>
              </a:ext>
            </a:extLst>
          </p:cNvPr>
          <p:cNvSpPr txBox="1"/>
          <p:nvPr/>
        </p:nvSpPr>
        <p:spPr>
          <a:xfrm>
            <a:off x="0" y="1435200"/>
            <a:ext cx="12192000" cy="458311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s-MX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Recolectar información de la utilidad que va a tener el software web.</a:t>
            </a:r>
            <a:endParaRPr lang="es-MX" sz="2500" b="0" i="0" dirty="0">
              <a:solidFill>
                <a:srgbClr val="FF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Analizar lo que puede ayudar a los clientes para un buen manejo del servicio que desea.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Diseñar un sistema de ayuda a clientes y empresas que tienen énfasis en servicios de actividades recreativas.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Probar que el sistema de información web  cumpla con lo esperado.</a:t>
            </a:r>
            <a:endParaRPr lang="es-MX" sz="2500" b="0" i="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5543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53A517-54D5-9F9A-1A1A-21026EAB1281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180F0F-207B-E5C0-A7FF-953CF892B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533" y="4619757"/>
            <a:ext cx="7742932" cy="214485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F28F0E2-005F-A892-3394-30EF0F72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4905"/>
            <a:ext cx="12192000" cy="268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429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DFE6DA4-180D-5D11-7DDB-84457A6C900C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087594-0B10-6981-92BE-6253FBD4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533" y="4133356"/>
            <a:ext cx="7742932" cy="214485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F7273DD-057F-4774-F182-E84453455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9312"/>
            <a:ext cx="12192000" cy="244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57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CB4AB7-F006-68CC-D445-CC21CE99F57E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893ADA-A6B5-ECA9-6EE2-8EB9ACED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396"/>
            <a:ext cx="12192000" cy="257354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4379393-C4C3-1E0A-0EDA-5150C3445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34" y="4317175"/>
            <a:ext cx="7742932" cy="214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9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7E56D64-3364-12D2-1EB6-34222B5AE543}"/>
              </a:ext>
            </a:extLst>
          </p:cNvPr>
          <p:cNvSpPr txBox="1"/>
          <p:nvPr/>
        </p:nvSpPr>
        <p:spPr>
          <a:xfrm>
            <a:off x="0" y="0"/>
            <a:ext cx="73152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Diccionario de datos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217C25-98FD-F746-3053-6264CBEA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596"/>
            <a:ext cx="12192000" cy="55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991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DEF0F5C-B789-4C0D-360D-5515B3D4FE79}"/>
              </a:ext>
            </a:extLst>
          </p:cNvPr>
          <p:cNvSpPr txBox="1"/>
          <p:nvPr/>
        </p:nvSpPr>
        <p:spPr>
          <a:xfrm>
            <a:off x="0" y="0"/>
            <a:ext cx="73152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Diccionario de datos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7CD470-2A85-A3D3-07C8-11438BB77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5577"/>
            <a:ext cx="12192000" cy="543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49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B681CB-D35F-EDE8-410B-50DBF14BD52C}"/>
              </a:ext>
            </a:extLst>
          </p:cNvPr>
          <p:cNvSpPr txBox="1"/>
          <p:nvPr/>
        </p:nvSpPr>
        <p:spPr>
          <a:xfrm>
            <a:off x="0" y="0"/>
            <a:ext cx="73152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Diccionario de datos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831F2F-EB5B-5120-10C0-7CDCDE196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3190"/>
            <a:ext cx="12192000" cy="54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52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0EC2CF-22BC-794D-1F65-1F39DFAC1528}"/>
              </a:ext>
            </a:extLst>
          </p:cNvPr>
          <p:cNvSpPr txBox="1"/>
          <p:nvPr/>
        </p:nvSpPr>
        <p:spPr>
          <a:xfrm>
            <a:off x="0" y="0"/>
            <a:ext cx="73152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Diccionario de datos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13D81A-9C96-C4B6-D2DF-E0634105F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996"/>
            <a:ext cx="12192000" cy="575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673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0256129-177E-02A9-EFD8-EF5ABF08454E}"/>
              </a:ext>
            </a:extLst>
          </p:cNvPr>
          <p:cNvSpPr txBox="1"/>
          <p:nvPr/>
        </p:nvSpPr>
        <p:spPr>
          <a:xfrm>
            <a:off x="0" y="0"/>
            <a:ext cx="73152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Diccionario de datos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710DDD-1072-CB4F-6C28-A10F4CE2C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936"/>
            <a:ext cx="12192000" cy="54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99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5F4CEA3-63BA-52C6-8C66-D25B2FD16FDB}"/>
              </a:ext>
            </a:extLst>
          </p:cNvPr>
          <p:cNvSpPr txBox="1"/>
          <p:nvPr/>
        </p:nvSpPr>
        <p:spPr>
          <a:xfrm>
            <a:off x="0" y="0"/>
            <a:ext cx="73152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6600" b="1" dirty="0">
                <a:solidFill>
                  <a:schemeClr val="bg1"/>
                </a:solidFill>
              </a:rPr>
              <a:t>Diagrama de clases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2D0276-AFCA-0D4D-31B7-1745D671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575" y="1396564"/>
            <a:ext cx="6668086" cy="546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5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0F6A319-E2CE-6B95-CCB5-EB464F489577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6600" b="1" dirty="0">
                <a:solidFill>
                  <a:schemeClr val="bg1"/>
                </a:solidFill>
              </a:rPr>
              <a:t>Diagrama de distribución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4615C7E-FDCA-AE77-3BB2-6015A9906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442" y="1475874"/>
            <a:ext cx="7395411" cy="53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06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C6C234F-E24B-E0B8-9E12-26196BF22161}"/>
              </a:ext>
            </a:extLst>
          </p:cNvPr>
          <p:cNvSpPr txBox="1"/>
          <p:nvPr/>
        </p:nvSpPr>
        <p:spPr>
          <a:xfrm>
            <a:off x="0" y="0"/>
            <a:ext cx="102704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Pregunta del problema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07CEF1A-C820-FACD-1ED8-1BD193EFFF2D}"/>
              </a:ext>
            </a:extLst>
          </p:cNvPr>
          <p:cNvSpPr txBox="1"/>
          <p:nvPr/>
        </p:nvSpPr>
        <p:spPr>
          <a:xfrm>
            <a:off x="-1028" y="1431774"/>
            <a:ext cx="12192000" cy="22834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CO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¿Como se puede facilitar todo el proceso que con lleva hacer una actividad con enfoque recreativo y/o reservas</a:t>
            </a:r>
            <a:r>
              <a:rPr lang="es-US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mediante un sistema de información web</a:t>
            </a:r>
            <a:r>
              <a:rPr lang="es-CO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, sin tener alguna experiencia profesional?</a:t>
            </a:r>
          </a:p>
        </p:txBody>
      </p:sp>
    </p:spTree>
    <p:extLst>
      <p:ext uri="{BB962C8B-B14F-4D97-AF65-F5344CB8AC3E}">
        <p14:creationId xmlns:p14="http://schemas.microsoft.com/office/powerpoint/2010/main" val="34332961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955246F-96C7-5BFA-69A2-D9F06C68D543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 HTML - CSS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DCDE45-0622-D23F-FC2A-DEC19D9B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997"/>
            <a:ext cx="12192000" cy="575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80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A9EE288-A9D0-5479-80C4-F8508C85EFCF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 HTML - CSS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53B2F4-3710-377D-BFE7-003CFA752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997"/>
            <a:ext cx="12192000" cy="575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2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B614202-ADFA-E633-596F-037F503B85E2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 HTML - CSS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A21F80-A4A2-97A2-E333-736A141B9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663"/>
            <a:ext cx="6096000" cy="54623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38C0D80-D351-4619-F879-1B51AC01F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5663"/>
            <a:ext cx="6096000" cy="54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489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524C215-8531-F105-4EBE-5584D7870146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 HTML - CSS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94E1CB-A08F-4BCF-6183-09217464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662"/>
            <a:ext cx="12192000" cy="54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91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CA85E52-F773-D843-3E74-5006680420A2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 HTML - CSS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DDF43B-2DC4-46FB-0FE9-BE9202BA8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996"/>
            <a:ext cx="12192000" cy="575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76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4EAA70-0DE7-25D8-126D-BE5207ED26D3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 HTML - CSS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B963FE-C628-7EBD-7C92-2F7E2AEF7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788"/>
            <a:ext cx="12192000" cy="541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26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99B8CE7-CD07-28D6-62DC-E50FBF7F8FEC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 HTML - CSS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E347B1-E3F5-9292-C403-F1D2553F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788"/>
            <a:ext cx="12192000" cy="541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955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A7E0AC8-5B82-DBE2-42F9-E4703DD07B93}"/>
              </a:ext>
            </a:extLst>
          </p:cNvPr>
          <p:cNvSpPr txBox="1"/>
          <p:nvPr/>
        </p:nvSpPr>
        <p:spPr>
          <a:xfrm>
            <a:off x="6780628" y="1814732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</a:rPr>
              <a:t>Cuarto trimestre</a:t>
            </a:r>
            <a:endParaRPr lang="es-CO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2899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773A24B-61C6-66CD-66E0-F53288BCF02D}"/>
              </a:ext>
            </a:extLst>
          </p:cNvPr>
          <p:cNvSpPr txBox="1"/>
          <p:nvPr/>
        </p:nvSpPr>
        <p:spPr>
          <a:xfrm>
            <a:off x="0" y="0"/>
            <a:ext cx="10853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Creación de base de datos con sentencia DDL - BD</a:t>
            </a:r>
            <a:endParaRPr lang="es-CO" sz="48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F63D86-41A4-C815-D0F6-6C9D8621F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377" y="1790885"/>
            <a:ext cx="4448748" cy="38203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9D9B72-2FA7-7A4C-063D-666FABE74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44" y="1864883"/>
            <a:ext cx="6325924" cy="10978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2AE9BF1-FCD8-BA2B-C9C3-B50849C95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83" y="4333555"/>
            <a:ext cx="4991287" cy="659563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9A5672-4141-7D95-263C-68352CB609E9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6837868" y="2413827"/>
            <a:ext cx="678509" cy="12872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D5E70EC-51AF-7252-9C70-BB414C7D6CD1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3414827" y="2962771"/>
            <a:ext cx="260079" cy="1370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E6FFD886-C1B4-6BA6-6306-2975485D3B71}"/>
              </a:ext>
            </a:extLst>
          </p:cNvPr>
          <p:cNvSpPr/>
          <p:nvPr/>
        </p:nvSpPr>
        <p:spPr>
          <a:xfrm>
            <a:off x="7716818" y="4177286"/>
            <a:ext cx="1692000" cy="31253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33933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B06BF9C-3A27-9256-82FC-26F5B8CF0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43" y="1458070"/>
            <a:ext cx="2165992" cy="211184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B14BD8E-CBC2-DE8B-3614-1DC72B2DA63C}"/>
              </a:ext>
            </a:extLst>
          </p:cNvPr>
          <p:cNvSpPr txBox="1"/>
          <p:nvPr/>
        </p:nvSpPr>
        <p:spPr>
          <a:xfrm>
            <a:off x="0" y="-72687"/>
            <a:ext cx="10853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Creación de base de datos con sentencia DDL – Tablas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9A893A9-F68E-C75B-A9C8-A82542C47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84" y="3942680"/>
            <a:ext cx="2435673" cy="2453071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D0E91F82-AB54-18AD-F845-89A3E7258ADB}"/>
              </a:ext>
            </a:extLst>
          </p:cNvPr>
          <p:cNvSpPr/>
          <p:nvPr/>
        </p:nvSpPr>
        <p:spPr>
          <a:xfrm>
            <a:off x="1566484" y="4784035"/>
            <a:ext cx="765899" cy="13024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1B71D7E-6ECB-838B-B19B-4C00D2FE3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"/>
          <a:stretch/>
        </p:blipFill>
        <p:spPr>
          <a:xfrm>
            <a:off x="5168347" y="4545547"/>
            <a:ext cx="6509551" cy="2086266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F72036C-A97F-DB68-7589-8F336537A69E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3869635" y="2513991"/>
            <a:ext cx="2456175" cy="44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A7BA501-344E-4B19-4E3C-9971A3CC09FA}"/>
              </a:ext>
            </a:extLst>
          </p:cNvPr>
          <p:cNvCxnSpPr>
            <a:stCxn id="2" idx="2"/>
            <a:endCxn id="4" idx="0"/>
          </p:cNvCxnSpPr>
          <p:nvPr/>
        </p:nvCxnSpPr>
        <p:spPr>
          <a:xfrm flipH="1">
            <a:off x="2784321" y="3569911"/>
            <a:ext cx="2318" cy="372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A3A0AA6-5ACA-E6A7-8020-78DE2937D206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4002157" y="5169216"/>
            <a:ext cx="1042560" cy="504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854C42DC-C4E9-7CDA-D2F5-212558436960}"/>
              </a:ext>
            </a:extLst>
          </p:cNvPr>
          <p:cNvSpPr/>
          <p:nvPr/>
        </p:nvSpPr>
        <p:spPr>
          <a:xfrm>
            <a:off x="6325810" y="1563467"/>
            <a:ext cx="5608398" cy="279267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23B66D7-B0E3-B133-55AE-ACDD4171D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5960" l="792" r="97889">
                        <a14:foregroundMark x1="40106" y1="5556" x2="27276" y2="9267"/>
                        <a14:foregroundMark x1="10672" y1="9458" x2="792" y2="5556"/>
                        <a14:foregroundMark x1="13471" y1="10564" x2="12771" y2="10287"/>
                        <a14:foregroundMark x1="792" y1="5556" x2="2111" y2="95960"/>
                        <a14:foregroundMark x1="94195" y1="43939" x2="94195" y2="43939"/>
                        <a14:foregroundMark x1="97889" y1="40909" x2="97889" y2="40909"/>
                        <a14:backgroundMark x1="16359" y1="12121" x2="16359" y2="12121"/>
                        <a14:backgroundMark x1="14512" y1="12121" x2="24011" y2="12626"/>
                        <a14:backgroundMark x1="13193" y1="12121" x2="13193" y2="12121"/>
                        <a14:backgroundMark x1="13456" y1="10606" x2="15567" y2="10606"/>
                        <a14:backgroundMark x1="24011" y1="10606" x2="27177" y2="9596"/>
                        <a14:backgroundMark x1="10290" y1="10606" x2="12665" y2="10606"/>
                        <a14:backgroundMark x1="28232" y1="10606" x2="28232" y2="106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5222" y="1683357"/>
            <a:ext cx="4909574" cy="256489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74315DC-3160-BD42-796F-1FAE327531AD}"/>
              </a:ext>
            </a:extLst>
          </p:cNvPr>
          <p:cNvSpPr/>
          <p:nvPr/>
        </p:nvSpPr>
        <p:spPr>
          <a:xfrm>
            <a:off x="5044717" y="4488896"/>
            <a:ext cx="6889491" cy="236910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440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BF072EF-95CF-B02B-8414-974AE19DB804}"/>
              </a:ext>
            </a:extLst>
          </p:cNvPr>
          <p:cNvSpPr txBox="1"/>
          <p:nvPr/>
        </p:nvSpPr>
        <p:spPr>
          <a:xfrm>
            <a:off x="0" y="0"/>
            <a:ext cx="102704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Planteamiento del problema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350D6D4-8850-FEF0-3C0D-29DE4F7EBFE9}"/>
              </a:ext>
            </a:extLst>
          </p:cNvPr>
          <p:cNvSpPr txBox="1"/>
          <p:nvPr/>
        </p:nvSpPr>
        <p:spPr>
          <a:xfrm>
            <a:off x="0" y="1432254"/>
            <a:ext cx="12192000" cy="38136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 Realizar reservas para</a:t>
            </a: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una actividad recreativa siempre suele llegar </a:t>
            </a: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 ser</a:t>
            </a: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muy tardío </a:t>
            </a: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y no muy eficiente, </a:t>
            </a: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esos aspectos que suelen hacer que el realizar una actividad de esta índole</a:t>
            </a: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sea tan tedioso y con este sistema se busca mejorar la eficiencia para mejorar las reservas y/o actividades recreativas.</a:t>
            </a:r>
          </a:p>
        </p:txBody>
      </p:sp>
    </p:spTree>
    <p:extLst>
      <p:ext uri="{BB962C8B-B14F-4D97-AF65-F5344CB8AC3E}">
        <p14:creationId xmlns:p14="http://schemas.microsoft.com/office/powerpoint/2010/main" val="8746405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2777D5E-B7C8-DDF8-1B20-FC977B52FA41}"/>
              </a:ext>
            </a:extLst>
          </p:cNvPr>
          <p:cNvSpPr/>
          <p:nvPr/>
        </p:nvSpPr>
        <p:spPr>
          <a:xfrm>
            <a:off x="5614481" y="1567919"/>
            <a:ext cx="5608398" cy="279267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DB490E0-84DE-F9D3-E3F1-0BA0E6DBF8E4}"/>
              </a:ext>
            </a:extLst>
          </p:cNvPr>
          <p:cNvSpPr txBox="1"/>
          <p:nvPr/>
        </p:nvSpPr>
        <p:spPr>
          <a:xfrm>
            <a:off x="0" y="-72687"/>
            <a:ext cx="10853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Creación de base de datos con sentencia DDL – Tablas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796E96-676A-44E1-1C40-A34D0045E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21" y="1467156"/>
            <a:ext cx="3205313" cy="27921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BE5B48A-4AA2-58B3-4303-687CD111D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01" b="98291" l="208" r="98750">
                        <a14:foregroundMark x1="95000" y1="53419" x2="95000" y2="53419"/>
                        <a14:foregroundMark x1="98958" y1="51282" x2="98958" y2="51282"/>
                        <a14:foregroundMark x1="833" y1="2564" x2="19748" y2="6932"/>
                        <a14:foregroundMark x1="37613" y1="4978" x2="37917" y2="4701"/>
                        <a14:foregroundMark x1="1534" y1="14103" x2="208" y2="22650"/>
                        <a14:foregroundMark x1="1733" y1="12821" x2="1534" y2="14103"/>
                        <a14:foregroundMark x1="2462" y1="8120" x2="2396" y2="8547"/>
                        <a14:foregroundMark x1="3125" y1="3846" x2="2462" y2="8120"/>
                        <a14:foregroundMark x1="208" y1="22650" x2="833" y2="98291"/>
                        <a14:backgroundMark x1="2083" y1="8120" x2="2083" y2="8120"/>
                        <a14:backgroundMark x1="2083" y1="8547" x2="2083" y2="12821"/>
                        <a14:backgroundMark x1="18958" y1="9402" x2="36250" y2="11111"/>
                        <a14:backgroundMark x1="1667" y1="14103" x2="1667" y2="14103"/>
                        <a14:backgroundMark x1="2708" y1="9402" x2="2708" y2="9402"/>
                        <a14:backgroundMark x1="2708" y1="8120" x2="2708" y2="8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7754" y="1639360"/>
            <a:ext cx="5254560" cy="26199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189E035-3BAD-573B-B97C-37ED51D4A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052" y="4570692"/>
            <a:ext cx="6097706" cy="2090642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95A9B7AA-E4AF-7F06-D5BB-706C996728B2}"/>
              </a:ext>
            </a:extLst>
          </p:cNvPr>
          <p:cNvCxnSpPr>
            <a:stCxn id="4" idx="3"/>
            <a:endCxn id="2" idx="1"/>
          </p:cNvCxnSpPr>
          <p:nvPr/>
        </p:nvCxnSpPr>
        <p:spPr>
          <a:xfrm>
            <a:off x="4174434" y="2863249"/>
            <a:ext cx="1440047" cy="101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E34EF29-0BFD-9404-987A-9AD1342AC025}"/>
              </a:ext>
            </a:extLst>
          </p:cNvPr>
          <p:cNvCxnSpPr>
            <a:stCxn id="4" idx="2"/>
            <a:endCxn id="6" idx="1"/>
          </p:cNvCxnSpPr>
          <p:nvPr/>
        </p:nvCxnSpPr>
        <p:spPr>
          <a:xfrm>
            <a:off x="2571778" y="4259341"/>
            <a:ext cx="794274" cy="1356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4601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B9388C9-43B0-41B0-0436-28F4A905D83C}"/>
              </a:ext>
            </a:extLst>
          </p:cNvPr>
          <p:cNvSpPr/>
          <p:nvPr/>
        </p:nvSpPr>
        <p:spPr>
          <a:xfrm>
            <a:off x="6096000" y="2809461"/>
            <a:ext cx="5923722" cy="156966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0070B6F-53AC-9C10-8A4E-48970C601CAB}"/>
              </a:ext>
            </a:extLst>
          </p:cNvPr>
          <p:cNvSpPr txBox="1"/>
          <p:nvPr/>
        </p:nvSpPr>
        <p:spPr>
          <a:xfrm>
            <a:off x="0" y="-72687"/>
            <a:ext cx="10853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Creación de base de datos con sentencia DDL – Relaciones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CB7318-A0F2-3C41-0CB0-5E7805093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39" y="1496973"/>
            <a:ext cx="2468157" cy="513376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8BD908B-B564-1348-6672-FE8EE76D2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89091" l="1983" r="99150">
                        <a14:foregroundMark x1="1133" y1="18182" x2="38244" y2="34545"/>
                        <a14:foregroundMark x1="38244" y1="34545" x2="26629" y2="58182"/>
                        <a14:foregroundMark x1="26629" y1="58182" x2="9632" y2="45455"/>
                        <a14:foregroundMark x1="9632" y1="45455" x2="20680" y2="72727"/>
                        <a14:foregroundMark x1="20680" y1="72727" x2="71105" y2="87273"/>
                        <a14:foregroundMark x1="71105" y1="87273" x2="82720" y2="85455"/>
                        <a14:foregroundMark x1="82720" y1="85455" x2="92918" y2="61818"/>
                        <a14:foregroundMark x1="92918" y1="61818" x2="41360" y2="49091"/>
                        <a14:foregroundMark x1="2266" y1="12727" x2="2550" y2="76364"/>
                        <a14:foregroundMark x1="96034" y1="50909" x2="99150" y2="472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5844" y="3263226"/>
            <a:ext cx="4929809" cy="76810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C9F1828-7157-0F88-90DF-FC2CA3FB1361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4271596" y="3594291"/>
            <a:ext cx="1824404" cy="4695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337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987F516-D72C-B90F-6F37-AB22EEB46697}"/>
              </a:ext>
            </a:extLst>
          </p:cNvPr>
          <p:cNvSpPr/>
          <p:nvPr/>
        </p:nvSpPr>
        <p:spPr>
          <a:xfrm>
            <a:off x="5426765" y="2557670"/>
            <a:ext cx="6394174" cy="196132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F37089F-144E-FB8F-7809-860C61866CA2}"/>
              </a:ext>
            </a:extLst>
          </p:cNvPr>
          <p:cNvSpPr txBox="1"/>
          <p:nvPr/>
        </p:nvSpPr>
        <p:spPr>
          <a:xfrm>
            <a:off x="0" y="-72687"/>
            <a:ext cx="10853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Creación de base de datos con sentencia DDL – Relaciones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DD7DAE-F5A4-8A0B-E84D-2597366A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49" y="1496973"/>
            <a:ext cx="3262047" cy="48711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DBDFA8E-93B8-7EBB-4139-6F2EC6DEC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89091" l="1384" r="99654">
                        <a14:foregroundMark x1="1384" y1="18182" x2="24913" y2="0"/>
                        <a14:foregroundMark x1="24913" y1="0" x2="58131" y2="25455"/>
                        <a14:foregroundMark x1="58131" y1="25455" x2="68166" y2="54545"/>
                        <a14:foregroundMark x1="68166" y1="54545" x2="83045" y2="61818"/>
                        <a14:foregroundMark x1="83045" y1="61818" x2="93426" y2="50909"/>
                        <a14:foregroundMark x1="93426" y1="50909" x2="62976" y2="85455"/>
                        <a14:foregroundMark x1="62976" y1="85455" x2="2422" y2="61818"/>
                        <a14:foregroundMark x1="2422" y1="61818" x2="2076" y2="20000"/>
                        <a14:foregroundMark x1="95502" y1="45455" x2="95502" y2="45455"/>
                        <a14:foregroundMark x1="99654" y1="34545" x2="99308" y2="636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7996" y="2939883"/>
            <a:ext cx="5140173" cy="978233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07D8B1B-44D3-0B4F-C775-1F8F5187D261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3935896" y="3538331"/>
            <a:ext cx="1490869" cy="394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5302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055C2E7-A3E4-6935-8D06-08745B25F83A}"/>
              </a:ext>
            </a:extLst>
          </p:cNvPr>
          <p:cNvSpPr txBox="1"/>
          <p:nvPr/>
        </p:nvSpPr>
        <p:spPr>
          <a:xfrm>
            <a:off x="0" y="-72687"/>
            <a:ext cx="10853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Creación de base de datos con sentencia DDL – </a:t>
            </a:r>
            <a:r>
              <a:rPr lang="es-MX" sz="4800" b="1" dirty="0" err="1">
                <a:solidFill>
                  <a:schemeClr val="bg1"/>
                </a:solidFill>
              </a:rPr>
              <a:t>Inserts</a:t>
            </a:r>
            <a:endParaRPr lang="es-MX" sz="48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72537C-9CB2-7737-7CC5-5E45AEB0D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91" y="1599966"/>
            <a:ext cx="5674310" cy="464180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2A40C31-144C-92BD-07AB-A9C3B0FE8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964" y="1609905"/>
            <a:ext cx="4628345" cy="19474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650FD8-C853-B470-A1F0-B480D4593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964" y="3670283"/>
            <a:ext cx="4628346" cy="275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927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E8A0921-B62F-A577-47CB-FFCCED73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974"/>
            <a:ext cx="5764697" cy="549302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64A27CD-D42F-A37B-EFAF-FC6A58FC4ACD}"/>
              </a:ext>
            </a:extLst>
          </p:cNvPr>
          <p:cNvSpPr txBox="1"/>
          <p:nvPr/>
        </p:nvSpPr>
        <p:spPr>
          <a:xfrm>
            <a:off x="0" y="-72687"/>
            <a:ext cx="10853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Creación de base de datos con sentencia DDL – </a:t>
            </a:r>
            <a:r>
              <a:rPr lang="es-MX" sz="4800" b="1" dirty="0" err="1">
                <a:solidFill>
                  <a:schemeClr val="bg1"/>
                </a:solidFill>
              </a:rPr>
              <a:t>Inserts</a:t>
            </a:r>
            <a:endParaRPr lang="es-MX" sz="48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F12BDDE-D53E-7FA7-75BF-F3ABDEDC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96" y="1364973"/>
            <a:ext cx="6427303" cy="27962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456E95C-5720-6F2C-5BE5-94B82ED25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842" y="5329592"/>
            <a:ext cx="7379157" cy="152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496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7C9AD77-6D72-E874-41FA-AC556C241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4603130"/>
            <a:ext cx="11974596" cy="19719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4AE31BE-37CC-DF63-34A9-B79840B93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363" y="2189233"/>
            <a:ext cx="7695918" cy="123976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46ABCD0-C4CA-AFC9-50B5-C11B7B93D107}"/>
              </a:ext>
            </a:extLst>
          </p:cNvPr>
          <p:cNvSpPr txBox="1"/>
          <p:nvPr/>
        </p:nvSpPr>
        <p:spPr>
          <a:xfrm>
            <a:off x="0" y="-72687"/>
            <a:ext cx="10853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Creación de base de datos con sentencia DDL – </a:t>
            </a:r>
            <a:r>
              <a:rPr lang="es-MX" sz="4800" b="1" dirty="0" err="1">
                <a:solidFill>
                  <a:schemeClr val="bg1"/>
                </a:solidFill>
              </a:rPr>
              <a:t>Select</a:t>
            </a:r>
            <a:endParaRPr lang="es-MX" sz="4800" b="1" dirty="0">
              <a:solidFill>
                <a:schemeClr val="bg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B01F184-08E9-C4EB-72F8-4A2BCDE591FB}"/>
              </a:ext>
            </a:extLst>
          </p:cNvPr>
          <p:cNvSpPr/>
          <p:nvPr/>
        </p:nvSpPr>
        <p:spPr>
          <a:xfrm>
            <a:off x="6785113" y="4903304"/>
            <a:ext cx="2186609" cy="141798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03DED57-0163-A74A-D559-84C330E0A87E}"/>
              </a:ext>
            </a:extLst>
          </p:cNvPr>
          <p:cNvCxnSpPr>
            <a:endCxn id="5" idx="0"/>
          </p:cNvCxnSpPr>
          <p:nvPr/>
        </p:nvCxnSpPr>
        <p:spPr>
          <a:xfrm flipH="1">
            <a:off x="7878418" y="3429000"/>
            <a:ext cx="430695" cy="14743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5747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23D310A-CAA2-3DFE-1962-26E611988904}"/>
              </a:ext>
            </a:extLst>
          </p:cNvPr>
          <p:cNvSpPr txBox="1"/>
          <p:nvPr/>
        </p:nvSpPr>
        <p:spPr>
          <a:xfrm>
            <a:off x="0" y="-72687"/>
            <a:ext cx="10853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Creación de base de datos con sentencia DDL – </a:t>
            </a:r>
            <a:r>
              <a:rPr lang="es-MX" sz="4800" b="1" dirty="0" err="1">
                <a:solidFill>
                  <a:schemeClr val="bg1"/>
                </a:solidFill>
              </a:rPr>
              <a:t>Select</a:t>
            </a:r>
            <a:endParaRPr lang="es-MX" sz="48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5C4D09-362D-1BEF-DBDF-A35BEA22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358" y="1669251"/>
            <a:ext cx="7203625" cy="156966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C998700-11E3-B639-1A91-EEB72B35C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9" y="4565680"/>
            <a:ext cx="11991261" cy="179536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4256EE8-0612-EA1F-36F2-B4403A560E20}"/>
              </a:ext>
            </a:extLst>
          </p:cNvPr>
          <p:cNvSpPr/>
          <p:nvPr/>
        </p:nvSpPr>
        <p:spPr>
          <a:xfrm>
            <a:off x="10296939" y="5234609"/>
            <a:ext cx="1794691" cy="86139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04B478C-6463-6CE6-32CE-92CDBC0B5407}"/>
              </a:ext>
            </a:extLst>
          </p:cNvPr>
          <p:cNvCxnSpPr>
            <a:endCxn id="5" idx="0"/>
          </p:cNvCxnSpPr>
          <p:nvPr/>
        </p:nvCxnSpPr>
        <p:spPr>
          <a:xfrm>
            <a:off x="8415130" y="3238911"/>
            <a:ext cx="2779155" cy="1995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2971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D38487B-1D4C-8D4D-C741-07395636ECE6}"/>
              </a:ext>
            </a:extLst>
          </p:cNvPr>
          <p:cNvSpPr txBox="1"/>
          <p:nvPr/>
        </p:nvSpPr>
        <p:spPr>
          <a:xfrm>
            <a:off x="0" y="-72687"/>
            <a:ext cx="10853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Creación de base de datos con sentencia DDL – </a:t>
            </a:r>
            <a:r>
              <a:rPr lang="es-MX" sz="4800" b="1" dirty="0" err="1">
                <a:solidFill>
                  <a:schemeClr val="bg1"/>
                </a:solidFill>
              </a:rPr>
              <a:t>Select</a:t>
            </a:r>
            <a:endParaRPr lang="es-MX" sz="48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CC10EB-AE93-C447-3F32-7FA070B9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33" y="1745730"/>
            <a:ext cx="10803534" cy="168327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CF8962B-1DCE-AA7D-DD65-C0B900F9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302" y="3594294"/>
            <a:ext cx="9158228" cy="307565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13AFC05-8476-EF05-7987-20FE3A3C0704}"/>
              </a:ext>
            </a:extLst>
          </p:cNvPr>
          <p:cNvSpPr/>
          <p:nvPr/>
        </p:nvSpPr>
        <p:spPr>
          <a:xfrm>
            <a:off x="1695302" y="4412974"/>
            <a:ext cx="3512802" cy="188180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0A9D76D-454D-CA76-E8CA-6314A96AB7A7}"/>
              </a:ext>
            </a:extLst>
          </p:cNvPr>
          <p:cNvCxnSpPr>
            <a:endCxn id="5" idx="3"/>
          </p:cNvCxnSpPr>
          <p:nvPr/>
        </p:nvCxnSpPr>
        <p:spPr>
          <a:xfrm flipH="1">
            <a:off x="5208104" y="3429000"/>
            <a:ext cx="4545496" cy="1924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9385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CEB73CD-FAA0-D2D2-5867-3ADD8B882439}"/>
              </a:ext>
            </a:extLst>
          </p:cNvPr>
          <p:cNvSpPr txBox="1"/>
          <p:nvPr/>
        </p:nvSpPr>
        <p:spPr>
          <a:xfrm>
            <a:off x="0" y="-72687"/>
            <a:ext cx="10853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Creación de base de datos con sentencia DDL – </a:t>
            </a:r>
            <a:r>
              <a:rPr lang="es-MX" sz="4800" b="1" dirty="0" err="1">
                <a:solidFill>
                  <a:schemeClr val="bg1"/>
                </a:solidFill>
              </a:rPr>
              <a:t>Joins</a:t>
            </a:r>
            <a:r>
              <a:rPr lang="es-MX" sz="4800" b="1" dirty="0">
                <a:solidFill>
                  <a:schemeClr val="bg1"/>
                </a:solidFill>
              </a:rPr>
              <a:t>(1)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0C61A7-40D1-BCC7-8FA4-F72714B17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345" y="1917845"/>
            <a:ext cx="8799310" cy="154040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E38936C-4ABC-9818-EBF1-14F060924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913" y="3581084"/>
            <a:ext cx="7064173" cy="327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110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E3B6BD0-32FF-E813-D8BE-DA0BAFEF02BC}"/>
              </a:ext>
            </a:extLst>
          </p:cNvPr>
          <p:cNvSpPr txBox="1"/>
          <p:nvPr/>
        </p:nvSpPr>
        <p:spPr>
          <a:xfrm>
            <a:off x="0" y="-72687"/>
            <a:ext cx="10853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Creación de base de datos con sentencia DDL – </a:t>
            </a:r>
            <a:r>
              <a:rPr lang="es-MX" sz="4800" b="1" dirty="0" err="1">
                <a:solidFill>
                  <a:schemeClr val="bg1"/>
                </a:solidFill>
              </a:rPr>
              <a:t>Joins</a:t>
            </a:r>
            <a:r>
              <a:rPr lang="es-MX" sz="4800" b="1" dirty="0">
                <a:solidFill>
                  <a:schemeClr val="bg1"/>
                </a:solidFill>
              </a:rPr>
              <a:t>(2)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A65DB7-9F51-8E53-4E03-DF68804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98" y="1382673"/>
            <a:ext cx="9492210" cy="124336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BE16678-DFC4-EAA8-69F7-0FA2F2764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680" y="2828363"/>
            <a:ext cx="7840169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1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7CF4B1-8159-8EAF-1DE2-E2505DF70F18}"/>
              </a:ext>
            </a:extLst>
          </p:cNvPr>
          <p:cNvSpPr txBox="1"/>
          <p:nvPr/>
        </p:nvSpPr>
        <p:spPr>
          <a:xfrm>
            <a:off x="1" y="0"/>
            <a:ext cx="7460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Alcance del proyecto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166CBA8-B052-2F90-BA89-D592976B4D86}"/>
              </a:ext>
            </a:extLst>
          </p:cNvPr>
          <p:cNvSpPr txBox="1"/>
          <p:nvPr/>
        </p:nvSpPr>
        <p:spPr>
          <a:xfrm>
            <a:off x="-5502" y="1396690"/>
            <a:ext cx="12198878" cy="45831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Desarrollar un sistema de información de reservas en un plazo máximo de un año y medio, se espera un uso para todo usuario que le interese el usar el sistema en la ciudad de Bogotá D.C en Colombia,  y darle una aplicación para empresas dedicadas a actividades recreativas y ayudar a los usuarios a una mejor experiencia para hacer reservas de manera rápida y eficaz.</a:t>
            </a:r>
            <a:endParaRPr lang="es-ES" sz="25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3309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37395E5-9095-DAAD-0265-B124E7409D6F}"/>
              </a:ext>
            </a:extLst>
          </p:cNvPr>
          <p:cNvSpPr txBox="1"/>
          <p:nvPr/>
        </p:nvSpPr>
        <p:spPr>
          <a:xfrm>
            <a:off x="0" y="-72687"/>
            <a:ext cx="10853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Creación de base de datos con sentencia DDL – </a:t>
            </a:r>
            <a:r>
              <a:rPr lang="es-MX" sz="4800" b="1" dirty="0" err="1">
                <a:solidFill>
                  <a:schemeClr val="bg1"/>
                </a:solidFill>
              </a:rPr>
              <a:t>Joins</a:t>
            </a:r>
            <a:r>
              <a:rPr lang="es-MX" sz="4800" b="1" dirty="0">
                <a:solidFill>
                  <a:schemeClr val="bg1"/>
                </a:solidFill>
              </a:rPr>
              <a:t>(3)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322D799-B1F0-D019-3A15-606CE29F9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208"/>
            <a:ext cx="5141843" cy="545379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6385DA6-98E1-A0FD-8632-123FD1471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42" y="1496973"/>
            <a:ext cx="7050157" cy="477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128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F95451-C8FE-E7E8-256A-99872B41107B}"/>
              </a:ext>
            </a:extLst>
          </p:cNvPr>
          <p:cNvSpPr txBox="1"/>
          <p:nvPr/>
        </p:nvSpPr>
        <p:spPr>
          <a:xfrm>
            <a:off x="0" y="-72687"/>
            <a:ext cx="10853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Encriptación de contraseñas de la base de datos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625CFB5-750E-0BF4-A4B4-6A9B78D23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723"/>
            <a:ext cx="12192000" cy="145648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7DB030F-BE61-1A69-0990-680B77FC3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0269"/>
            <a:ext cx="12192000" cy="17498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66FB6B-E14A-BAE9-1DE8-CF44E1488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66591"/>
            <a:ext cx="12192000" cy="156410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C2CFF764-FFDB-6224-0B02-352673447063}"/>
              </a:ext>
            </a:extLst>
          </p:cNvPr>
          <p:cNvSpPr/>
          <p:nvPr/>
        </p:nvSpPr>
        <p:spPr>
          <a:xfrm>
            <a:off x="2451652" y="1828800"/>
            <a:ext cx="980661" cy="18553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86D0F4-F0FF-9FFC-C101-A5F926D1E11C}"/>
              </a:ext>
            </a:extLst>
          </p:cNvPr>
          <p:cNvSpPr/>
          <p:nvPr/>
        </p:nvSpPr>
        <p:spPr>
          <a:xfrm>
            <a:off x="2809461" y="3538331"/>
            <a:ext cx="1722782" cy="18553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2F5DDCE-7240-CA0B-A586-FDBCA3F400D8}"/>
              </a:ext>
            </a:extLst>
          </p:cNvPr>
          <p:cNvSpPr/>
          <p:nvPr/>
        </p:nvSpPr>
        <p:spPr>
          <a:xfrm>
            <a:off x="2451652" y="5386781"/>
            <a:ext cx="1205948" cy="20563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12907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1B6324A1-6933-02AD-F04B-31E2E2B1C0D9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Control de versiones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7DCA246-B4AB-A653-4880-EB271249C343}"/>
              </a:ext>
            </a:extLst>
          </p:cNvPr>
          <p:cNvSpPr txBox="1"/>
          <p:nvPr/>
        </p:nvSpPr>
        <p:spPr>
          <a:xfrm>
            <a:off x="0" y="144897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5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Para el control de las </a:t>
            </a:r>
            <a:r>
              <a:rPr lang="es-MX" sz="250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versiónes </a:t>
            </a:r>
            <a:r>
              <a:rPr lang="es-MX" sz="25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se utilizó la herramienta GitHub</a:t>
            </a:r>
            <a:endParaRPr lang="es-CO" sz="25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41D3E86-3C02-40F2-799E-26A55150F573}"/>
              </a:ext>
            </a:extLst>
          </p:cNvPr>
          <p:cNvSpPr txBox="1"/>
          <p:nvPr/>
        </p:nvSpPr>
        <p:spPr>
          <a:xfrm>
            <a:off x="0" y="6380946"/>
            <a:ext cx="1219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hlinkClick r:id="rId2"/>
              </a:rPr>
              <a:t>https://github.com/srodriguezrobayo/Proyecto.git</a:t>
            </a: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5000A90-1DBB-DCE9-7634-3938229AE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6026"/>
            <a:ext cx="12192000" cy="4531864"/>
          </a:xfrm>
          <a:prstGeom prst="rect">
            <a:avLst/>
          </a:prstGeom>
        </p:spPr>
      </p:pic>
      <p:pic>
        <p:nvPicPr>
          <p:cNvPr id="18" name="Picture 6" descr="Qué es GitHub y por qué es útil al aprender programación | HACK A BOSS">
            <a:extLst>
              <a:ext uri="{FF2B5EF4-FFF2-40B4-BE49-F238E27FC236}">
                <a16:creationId xmlns:a16="http://schemas.microsoft.com/office/drawing/2014/main" id="{6DB92E30-7FF6-CE08-7D40-25B349AB2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6025"/>
            <a:ext cx="6096000" cy="453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1E0F8B0-991C-3000-7721-CC6729CD6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26024"/>
            <a:ext cx="6096000" cy="453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763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868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DC1D8A0-F767-15CF-E438-79A594B3D3D8}"/>
              </a:ext>
            </a:extLst>
          </p:cNvPr>
          <p:cNvSpPr txBox="1"/>
          <p:nvPr/>
        </p:nvSpPr>
        <p:spPr>
          <a:xfrm>
            <a:off x="1" y="0"/>
            <a:ext cx="4439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Justificación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73D6E0B-BC3B-BF72-3DB9-DF1DCB4CEE59}"/>
              </a:ext>
            </a:extLst>
          </p:cNvPr>
          <p:cNvSpPr txBox="1"/>
          <p:nvPr/>
        </p:nvSpPr>
        <p:spPr>
          <a:xfrm>
            <a:off x="0" y="1457739"/>
            <a:ext cx="12192000" cy="45831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Este proyecto se realiza con el fin de facilitar a las empresas y más que todo a las personas poder realizar reservas sin necesidad de estar realizando llamadas y sin la seguridad  de que esté disponible el lugar donde quiere reservar. Este software web les permitirá a los clientes poder conocer todo sobre las reserva como en qué lugar quieren reservar si hay disponibilidad, a qué hora y qué día quiere la reserva entre otras cosas.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838887"/>
      </p:ext>
    </p:extLst>
  </p:cSld>
  <p:clrMapOvr>
    <a:masterClrMapping/>
  </p:clrMapOvr>
</p:sld>
</file>

<file path=ppt/theme/theme1.xml><?xml version="1.0" encoding="utf-8"?>
<a:theme xmlns:a="http://schemas.openxmlformats.org/drawingml/2006/main" name="GC-F-004_Formato_Plantilla_Presentación_Power_Poi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GC-F-004_Formato_Plantilla_Presentación_Power_Point</Template>
  <TotalTime>198</TotalTime>
  <Words>817</Words>
  <Application>Microsoft Office PowerPoint</Application>
  <PresentationFormat>Panorámica</PresentationFormat>
  <Paragraphs>114</Paragraphs>
  <Slides>83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83</vt:i4>
      </vt:variant>
    </vt:vector>
  </HeadingPairs>
  <TitlesOfParts>
    <vt:vector size="88" baseType="lpstr">
      <vt:lpstr>Arial</vt:lpstr>
      <vt:lpstr>Calibri</vt:lpstr>
      <vt:lpstr>Times New Roman</vt:lpstr>
      <vt:lpstr>Verdana</vt:lpstr>
      <vt:lpstr>GC-F-004_Formato_Plantilla_Presentación_Power_Point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 David Rodriguez Robayo</dc:creator>
  <cp:lastModifiedBy>Sergio David Rodriguez Robayo</cp:lastModifiedBy>
  <cp:revision>212</cp:revision>
  <dcterms:created xsi:type="dcterms:W3CDTF">2022-10-12T18:41:39Z</dcterms:created>
  <dcterms:modified xsi:type="dcterms:W3CDTF">2023-06-28T18:33:57Z</dcterms:modified>
</cp:coreProperties>
</file>